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66"/>
  </p:notesMasterIdLst>
  <p:sldIdLst>
    <p:sldId id="323" r:id="rId3"/>
    <p:sldId id="258" r:id="rId4"/>
    <p:sldId id="324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27" r:id="rId17"/>
    <p:sldId id="330" r:id="rId18"/>
    <p:sldId id="326" r:id="rId19"/>
    <p:sldId id="335" r:id="rId20"/>
    <p:sldId id="325" r:id="rId21"/>
    <p:sldId id="329" r:id="rId22"/>
    <p:sldId id="331" r:id="rId23"/>
    <p:sldId id="332" r:id="rId24"/>
    <p:sldId id="334" r:id="rId25"/>
    <p:sldId id="333" r:id="rId26"/>
    <p:sldId id="328" r:id="rId27"/>
    <p:sldId id="340" r:id="rId28"/>
    <p:sldId id="339" r:id="rId29"/>
    <p:sldId id="337" r:id="rId30"/>
    <p:sldId id="342" r:id="rId31"/>
    <p:sldId id="338" r:id="rId32"/>
    <p:sldId id="336" r:id="rId33"/>
    <p:sldId id="345" r:id="rId34"/>
    <p:sldId id="346" r:id="rId35"/>
    <p:sldId id="348" r:id="rId36"/>
    <p:sldId id="349" r:id="rId37"/>
    <p:sldId id="350" r:id="rId38"/>
    <p:sldId id="351" r:id="rId39"/>
    <p:sldId id="297" r:id="rId40"/>
    <p:sldId id="299" r:id="rId41"/>
    <p:sldId id="352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7"/>
      <p:bold r:id="rId68"/>
      <p:italic r:id="rId69"/>
      <p:boldItalic r:id="rId70"/>
    </p:embeddedFont>
    <p:embeddedFont>
      <p:font typeface="Roboto Mono" panose="020B0604020202020204" charset="0"/>
      <p:regular r:id="rId71"/>
      <p:bold r:id="rId72"/>
      <p:italic r:id="rId73"/>
      <p:boldItalic r:id="rId74"/>
    </p:embeddedFont>
    <p:embeddedFont>
      <p:font typeface="Roboto" panose="020B0604020202020204" charset="0"/>
      <p:regular r:id="rId75"/>
      <p:bold r:id="rId76"/>
      <p:italic r:id="rId77"/>
      <p:boldItalic r:id="rId78"/>
    </p:embeddedFont>
    <p:embeddedFont>
      <p:font typeface="Cascadia Mono" panose="020B0609020000020004" pitchFamily="49" charset="0"/>
      <p:regular r:id="rId79"/>
      <p:bold r:id="rId80"/>
    </p:embeddedFont>
    <p:embeddedFont>
      <p:font typeface="Roboto Black" panose="020B0604020202020204" charset="0"/>
      <p:bold r:id="rId81"/>
      <p:boldItalic r:id="rId82"/>
    </p:embeddedFont>
    <p:embeddedFont>
      <p:font typeface="Calibri" panose="020F0502020204030204" pitchFamily="3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0.fntdata"/><Relationship Id="rId7" Type="http://schemas.openxmlformats.org/officeDocument/2006/relationships/slide" Target="slides/slide5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font" Target="fonts/font16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baa635c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2baa635c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a1700b9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8a1700b9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09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919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565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148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159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3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907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792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309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310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297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287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466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808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66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641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514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188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6323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603b5cfe7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603b5cfe7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4065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f603b5cfe7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f603b5cfe7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6586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62e0054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f62e0054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7330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f62e00541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f62e00541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4188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5819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62e00541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f62e00541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62e00541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f62e00541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62e00541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f62e00541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cbf3106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ccbf3106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305d12f47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305d12f47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dedc2a94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2dedc2a94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5cf945bb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5cf945bb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https://otus.ru/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f69afabb4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f69afabb4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3a707456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3a707456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cea0cf1d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cea0cf1d8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cea0cf1d8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cea0cf1d8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cea0cf1d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cea0cf1d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ecea0cf1d8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ecea0cf1d8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cea0cf1d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ecea0cf1d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04b8b675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e04b8b675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04b8b675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04b8b675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e04b8b6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e04b8b6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23a80f7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23a80f7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курсы для IT-специалистов 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lead. </a:t>
            </a:r>
            <a:r>
              <a:rPr lang="ru" sz="1400">
                <a:solidFill>
                  <a:schemeClr val="dk1"/>
                </a:solidFill>
              </a:rPr>
              <a:t>Все наши преподаватели - действующие специалисты с опытом. Изначально мы создавали курсы для повышения квалификации действующих специалистов, но стали получать множество запросов на обучение с нуля, поэтому сейчас даем возможность любому человеку освоить специальность в области IT.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У Отус есть образовательная лицензия, поэтому наши курсы – это программы повышения квалификации и профессиональной переподготовки. Вы сможете получить официальное удостоверение или диплом, а также сделать налоговый вычет.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23a80f7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2e23a80f73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Курсы разработаны с учетом требований к специалистам на открытые вакансии IT-компаний junior, middle и senior уровня</a:t>
            </a: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916" y="-10078"/>
            <a:ext cx="6884874" cy="516365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792250" y="4274231"/>
            <a:ext cx="505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792250" y="19215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729150" y="18641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None/>
              <a:defRPr sz="17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2"/>
          </p:nvPr>
        </p:nvSpPr>
        <p:spPr>
          <a:xfrm>
            <a:off x="3135425" y="31312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700"/>
              <a:buNone/>
              <a:defRPr sz="17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3"/>
          </p:nvPr>
        </p:nvSpPr>
        <p:spPr>
          <a:xfrm>
            <a:off x="3135425" y="34313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4"/>
          </p:nvPr>
        </p:nvSpPr>
        <p:spPr>
          <a:xfrm>
            <a:off x="3135425" y="38149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93" name="Google Shape;9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1"/>
          </p:nvPr>
        </p:nvSpPr>
        <p:spPr>
          <a:xfrm>
            <a:off x="4348975" y="20210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None/>
              <a:defRPr sz="1900" b="1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2"/>
          </p:nvPr>
        </p:nvSpPr>
        <p:spPr>
          <a:xfrm>
            <a:off x="4348975" y="25575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1"/>
          </p:nvPr>
        </p:nvSpPr>
        <p:spPr>
          <a:xfrm>
            <a:off x="8053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1"/>
          </p:nvPr>
        </p:nvSpPr>
        <p:spPr>
          <a:xfrm>
            <a:off x="7291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/>
          <p:nvPr/>
        </p:nvSpPr>
        <p:spPr>
          <a:xfrm>
            <a:off x="362300" y="12125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500550" y="13224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ubTitle" idx="2"/>
          </p:nvPr>
        </p:nvSpPr>
        <p:spPr>
          <a:xfrm>
            <a:off x="5555275" y="13224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4.jp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sz="3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4243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inq/get-started/introduction-to-linq-queri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linq.igrouping-2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areer.guru99.com/ru/net-technology-interview-questions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lessons/csharp-professional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19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4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" Type="http://schemas.openxmlformats.org/officeDocument/2006/relationships/image" Target="../media/image67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5.png"/><Relationship Id="rId21" Type="http://schemas.openxmlformats.org/officeDocument/2006/relationships/image" Target="../media/image113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8.png"/><Relationship Id="rId26" Type="http://schemas.openxmlformats.org/officeDocument/2006/relationships/image" Target="../media/image135.png"/><Relationship Id="rId3" Type="http://schemas.openxmlformats.org/officeDocument/2006/relationships/image" Target="../media/image117.png"/><Relationship Id="rId21" Type="http://schemas.openxmlformats.org/officeDocument/2006/relationships/image" Target="../media/image131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29.png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13.png"/><Relationship Id="rId20" Type="http://schemas.openxmlformats.org/officeDocument/2006/relationships/image" Target="../media/image30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4.png"/><Relationship Id="rId5" Type="http://schemas.openxmlformats.org/officeDocument/2006/relationships/image" Target="../media/image119.png"/><Relationship Id="rId15" Type="http://schemas.openxmlformats.org/officeDocument/2006/relationships/image" Target="../media/image14.png"/><Relationship Id="rId23" Type="http://schemas.openxmlformats.org/officeDocument/2006/relationships/image" Target="../media/image133.png"/><Relationship Id="rId28" Type="http://schemas.openxmlformats.org/officeDocument/2006/relationships/image" Target="../media/image136.png"/><Relationship Id="rId10" Type="http://schemas.openxmlformats.org/officeDocument/2006/relationships/image" Target="../media/image124.png"/><Relationship Id="rId19" Type="http://schemas.openxmlformats.org/officeDocument/2006/relationships/image" Target="../media/image130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2.png"/><Relationship Id="rId27" Type="http://schemas.openxmlformats.org/officeDocument/2006/relationships/image" Target="../media/image12.png"/><Relationship Id="rId30" Type="http://schemas.openxmlformats.org/officeDocument/2006/relationships/image" Target="../media/image1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3" Type="http://schemas.openxmlformats.org/officeDocument/2006/relationships/image" Target="../media/image139.png"/><Relationship Id="rId21" Type="http://schemas.openxmlformats.org/officeDocument/2006/relationships/image" Target="../media/image157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 err="1" smtClean="0"/>
              <a:t>Linq</a:t>
            </a:r>
            <a:r>
              <a:rPr lang="ru-RU" sz="4400" dirty="0" smtClean="0"/>
              <a:t> запросы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521225" y="1683400"/>
            <a:ext cx="2120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для junior, middle, senior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1"/>
          <p:cNvSpPr txBox="1"/>
          <p:nvPr/>
        </p:nvSpPr>
        <p:spPr>
          <a:xfrm>
            <a:off x="666425" y="112412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41"/>
          <p:cNvPicPr preferRelativeResize="0"/>
          <p:nvPr/>
        </p:nvPicPr>
        <p:blipFill rotWithShape="1">
          <a:blip r:embed="rId3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1"/>
          <p:cNvSpPr txBox="1"/>
          <p:nvPr/>
        </p:nvSpPr>
        <p:spPr>
          <a:xfrm>
            <a:off x="3074550" y="1683400"/>
            <a:ext cx="2798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преподавателей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делятся знаниями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реальными кейсами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3074550" y="112411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600+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1"/>
          <p:cNvSpPr txBox="1"/>
          <p:nvPr/>
        </p:nvSpPr>
        <p:spPr>
          <a:xfrm>
            <a:off x="3081224" y="3528225"/>
            <a:ext cx="1990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выпускников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уже прошли обучение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3081221" y="2968941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38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1"/>
          <p:cNvSpPr txBox="1"/>
          <p:nvPr/>
        </p:nvSpPr>
        <p:spPr>
          <a:xfrm>
            <a:off x="5663573" y="3528217"/>
            <a:ext cx="3185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ИТ-специалистов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сообществе, читают материалы, учатся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общаются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наших площадках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41"/>
          <p:cNvSpPr txBox="1"/>
          <p:nvPr/>
        </p:nvSpPr>
        <p:spPr>
          <a:xfrm>
            <a:off x="5663572" y="2968941"/>
            <a:ext cx="2798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41"/>
          <p:cNvSpPr txBox="1"/>
          <p:nvPr/>
        </p:nvSpPr>
        <p:spPr>
          <a:xfrm>
            <a:off x="500550" y="330725"/>
            <a:ext cx="8520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Мы в цифрах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606575" y="3526275"/>
            <a:ext cx="1882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лет 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со дня основания компании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787650" y="2968950"/>
            <a:ext cx="1106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Linq</a:t>
            </a:r>
            <a:r>
              <a:rPr lang="en-US" dirty="0" smtClean="0"/>
              <a:t> (</a:t>
            </a:r>
            <a:r>
              <a:rPr lang="ru-RU" dirty="0" smtClean="0"/>
              <a:t>общие сведения</a:t>
            </a:r>
            <a:r>
              <a:rPr lang="en-US" dirty="0" smtClean="0"/>
              <a:t>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2263411008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</a:t>
                      </a:r>
                      <a:r>
                        <a:rPr lang="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что такое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</a:t>
                      </a:r>
                      <a:r>
                        <a:rPr lang="en-US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провайдерами данных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-запросов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 с синтаксисом запросов </a:t>
                      </a:r>
                      <a:r>
                        <a:rPr lang="en-US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369325"/>
            <a:ext cx="7666200" cy="2082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/>
              <a:t>Linq</a:t>
            </a:r>
            <a:r>
              <a:rPr lang="ru-RU" dirty="0"/>
              <a:t>(</a:t>
            </a:r>
            <a:r>
              <a:rPr lang="en-US" b="1" dirty="0"/>
              <a:t>Language Integrated Query</a:t>
            </a:r>
            <a:r>
              <a:rPr lang="ru-RU" dirty="0"/>
              <a:t>) – это синтаксис в .</a:t>
            </a:r>
            <a:r>
              <a:rPr lang="en-US" dirty="0"/>
              <a:t>net</a:t>
            </a:r>
            <a:r>
              <a:rPr lang="ru-RU" dirty="0"/>
              <a:t>-языках, спроектированный для работы с источниками данных, так как коллекции, базы данных, </a:t>
            </a:r>
            <a:r>
              <a:rPr lang="en-US" dirty="0"/>
              <a:t>XML</a:t>
            </a:r>
            <a:r>
              <a:rPr lang="ru-RU" dirty="0" smtClean="0"/>
              <a:t>-доку</a:t>
            </a:r>
            <a:r>
              <a:rPr lang="ru-RU" dirty="0"/>
              <a:t>м</a:t>
            </a:r>
            <a:r>
              <a:rPr lang="ru-RU" dirty="0" smtClean="0"/>
              <a:t>енты </a:t>
            </a:r>
            <a:r>
              <a:rPr lang="ru-RU" dirty="0"/>
              <a:t>и пр</a:t>
            </a:r>
            <a:r>
              <a:rPr lang="ru-RU" dirty="0" smtClean="0"/>
              <a:t>.</a:t>
            </a:r>
          </a:p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 – это </a:t>
            </a:r>
            <a:r>
              <a:rPr lang="ru-RU" dirty="0"/>
              <a:t>способ выполнения операций с </a:t>
            </a:r>
            <a:r>
              <a:rPr lang="ru-RU" dirty="0" smtClean="0"/>
              <a:t>данными, </a:t>
            </a:r>
            <a:r>
              <a:rPr lang="ru-RU" dirty="0"/>
              <a:t>который интегрирован </a:t>
            </a:r>
            <a:r>
              <a:rPr lang="ru-RU" dirty="0" smtClean="0"/>
              <a:t>в </a:t>
            </a:r>
            <a:r>
              <a:rPr lang="ru-RU" dirty="0"/>
              <a:t>язык.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Из чего состоит </a:t>
            </a:r>
            <a:r>
              <a:rPr lang="en-US" dirty="0" err="1" smtClean="0"/>
              <a:t>linq</a:t>
            </a:r>
            <a:r>
              <a:rPr lang="ru-RU" dirty="0" smtClean="0"/>
              <a:t>-запрос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4266695" cy="3267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Все </a:t>
            </a:r>
            <a:r>
              <a:rPr lang="en-US" dirty="0" err="1" smtClean="0"/>
              <a:t>linq</a:t>
            </a:r>
            <a:r>
              <a:rPr lang="en-US" dirty="0" smtClean="0"/>
              <a:t>–</a:t>
            </a:r>
            <a:r>
              <a:rPr lang="ru-RU" dirty="0" smtClean="0"/>
              <a:t>запросы</a:t>
            </a:r>
            <a:r>
              <a:rPr lang="en-US" dirty="0" smtClean="0"/>
              <a:t> </a:t>
            </a:r>
            <a:r>
              <a:rPr lang="ru-RU" dirty="0" smtClean="0"/>
              <a:t>подразумевают в себе 3 следующий действия: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Выбор источника данных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Описание тела запроса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Выполнение запроса</a:t>
            </a:r>
            <a:endParaRPr dirty="0"/>
          </a:p>
        </p:txBody>
      </p:sp>
      <p:pic>
        <p:nvPicPr>
          <p:cNvPr id="1026" name="Picture 2" descr="Diagram of the complete LINQ query opera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6" y="1083872"/>
            <a:ext cx="28860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4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Отложенное и немедленное выполнение</a:t>
            </a:r>
            <a:endParaRPr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414411" y="1247564"/>
            <a:ext cx="8265763" cy="2993131"/>
          </a:xfrm>
        </p:spPr>
        <p:txBody>
          <a:bodyPr>
            <a:normAutofit/>
          </a:bodyPr>
          <a:lstStyle/>
          <a:p>
            <a:pPr marL="120650" indent="0">
              <a:buNone/>
            </a:pPr>
            <a:r>
              <a:rPr lang="ru-RU" b="1" dirty="0"/>
              <a:t>Отложенное выполнение (</a:t>
            </a:r>
            <a:r>
              <a:rPr lang="ru-RU" b="1" dirty="0" err="1"/>
              <a:t>Deferred</a:t>
            </a:r>
            <a:r>
              <a:rPr lang="ru-RU" b="1" dirty="0"/>
              <a:t> </a:t>
            </a:r>
            <a:r>
              <a:rPr lang="ru-RU" b="1" dirty="0" err="1"/>
              <a:t>Execution</a:t>
            </a:r>
            <a:r>
              <a:rPr lang="ru-RU" b="1" dirty="0"/>
              <a:t>)</a:t>
            </a:r>
            <a:r>
              <a:rPr lang="ru-RU" dirty="0"/>
              <a:t> в LINQ — это механизм, при котором запрос не выполняется в момент его создания, а </a:t>
            </a:r>
            <a:r>
              <a:rPr lang="ru-RU" dirty="0" smtClean="0"/>
              <a:t>откладывается </a:t>
            </a:r>
            <a:r>
              <a:rPr lang="ru-RU" dirty="0"/>
              <a:t>до тех пор, пока к данным не будет фактического обращения</a:t>
            </a:r>
            <a:r>
              <a:rPr lang="ru-RU" dirty="0" smtClean="0"/>
              <a:t>.</a:t>
            </a:r>
          </a:p>
          <a:p>
            <a:pPr marL="120650" indent="0">
              <a:buNone/>
            </a:pPr>
            <a:r>
              <a:rPr lang="ru-RU" dirty="0"/>
              <a:t>Существуют методы, которые вызывают </a:t>
            </a:r>
            <a:r>
              <a:rPr lang="ru-RU" b="1" dirty="0"/>
              <a:t>немедленное выполнение</a:t>
            </a:r>
            <a:r>
              <a:rPr lang="ru-RU" dirty="0"/>
              <a:t> запроса и загрузку данных в память. В основном это агрегатные функции и методы возвращения коллекции</a:t>
            </a:r>
            <a:r>
              <a:rPr lang="ru-RU" dirty="0" smtClean="0"/>
              <a:t>.</a:t>
            </a:r>
            <a:endParaRPr lang="en-US" dirty="0" smtClean="0"/>
          </a:p>
          <a:p>
            <a:pPr marL="120650" indent="0">
              <a:buNone/>
            </a:pPr>
            <a:r>
              <a:rPr lang="ru-RU" dirty="0" smtClean="0">
                <a:hlinkClick r:id="rId3"/>
              </a:rPr>
              <a:t>Классификационная таблица</a:t>
            </a:r>
            <a:endParaRPr lang="ru-RU" dirty="0" smtClean="0"/>
          </a:p>
          <a:p>
            <a:pPr marL="1206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27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данных, доступные в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запросы можно отправлять в любой источник данных, реализующий интерфейс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, такие как: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 smtClean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Objects</a:t>
            </a:r>
            <a:r>
              <a:rPr lang="ru-RU" dirty="0"/>
              <a:t>: применяется для работы с массивами и коллекциями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Entities</a:t>
            </a:r>
            <a:r>
              <a:rPr lang="ru-RU" dirty="0"/>
              <a:t>: используется при обращении к базам данных через технологию </a:t>
            </a:r>
            <a:r>
              <a:rPr lang="ru-RU" dirty="0" err="1"/>
              <a:t>Entity</a:t>
            </a:r>
            <a:r>
              <a:rPr lang="ru-RU" dirty="0"/>
              <a:t> </a:t>
            </a:r>
            <a:r>
              <a:rPr lang="ru-RU" dirty="0" err="1"/>
              <a:t>Framework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XML</a:t>
            </a:r>
            <a:r>
              <a:rPr lang="ru-RU" dirty="0"/>
              <a:t>: применяется при работе с файлами XML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DataSet</a:t>
            </a:r>
            <a:r>
              <a:rPr lang="ru-RU" dirty="0"/>
              <a:t>: применяется при работе с объектом </a:t>
            </a:r>
            <a:r>
              <a:rPr lang="ru-RU" dirty="0" err="1"/>
              <a:t>DataSet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 err="1"/>
              <a:t>Parallel</a:t>
            </a:r>
            <a:r>
              <a:rPr lang="ru-RU" b="1" dirty="0"/>
              <a:t> LINQ (PLINQ)</a:t>
            </a:r>
            <a:r>
              <a:rPr lang="ru-RU" dirty="0"/>
              <a:t>: используется для выполнения параллельных запросов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0314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синтаксиса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43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написания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8028709" cy="3449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Существует 2 формы написания</a:t>
            </a:r>
            <a:r>
              <a:rPr lang="en-US" dirty="0"/>
              <a:t>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Декларативный синтаксис/синтаксис запросов/</a:t>
            </a:r>
            <a:r>
              <a:rPr lang="en-US" dirty="0" smtClean="0"/>
              <a:t>SQL-</a:t>
            </a:r>
            <a:r>
              <a:rPr lang="ru-RU" dirty="0" smtClean="0"/>
              <a:t>подобный синтаксис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en-US" dirty="0" smtClean="0"/>
              <a:t>Fluent API/</a:t>
            </a:r>
            <a:r>
              <a:rPr lang="ru-RU" dirty="0" smtClean="0"/>
              <a:t>Метод-синтаксис/</a:t>
            </a:r>
            <a:r>
              <a:rPr lang="ru-RU" dirty="0" err="1" smtClean="0"/>
              <a:t>Недекларативный</a:t>
            </a:r>
            <a:r>
              <a:rPr lang="ru-RU" dirty="0" smtClean="0"/>
              <a:t> синтаксис</a:t>
            </a:r>
          </a:p>
        </p:txBody>
      </p:sp>
    </p:spTree>
    <p:extLst>
      <p:ext uri="{BB962C8B-B14F-4D97-AF65-F5344CB8AC3E}">
        <p14:creationId xmlns:p14="http://schemas.microsoft.com/office/powerpoint/2010/main" val="183349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64284" y="2680854"/>
            <a:ext cx="8028709" cy="1787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синтаксиса всегда используются 3 предложения: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rom</a:t>
            </a:r>
            <a:r>
              <a:rPr lang="en-US" dirty="0" smtClean="0"/>
              <a:t> </a:t>
            </a:r>
            <a:r>
              <a:rPr lang="ru-RU" dirty="0" smtClean="0"/>
              <a:t>– указывается псевдоним элемента источника </a:t>
            </a:r>
            <a:r>
              <a:rPr lang="ru-RU" dirty="0"/>
              <a:t>данных</a:t>
            </a:r>
            <a:r>
              <a:rPr lang="ru-RU" dirty="0" smtClean="0"/>
              <a:t>;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dirty="0" smtClean="0"/>
              <a:t> - </a:t>
            </a:r>
            <a:r>
              <a:rPr lang="ru-RU" dirty="0" smtClean="0"/>
              <a:t>указывается источник данных</a:t>
            </a:r>
            <a:r>
              <a:rPr lang="en-US" dirty="0" smtClean="0"/>
              <a:t>;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/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 </a:t>
            </a:r>
            <a:r>
              <a:rPr lang="ru-RU" dirty="0"/>
              <a:t>– возвращаемые элементы данных.</a:t>
            </a:r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3" y="1067232"/>
            <a:ext cx="79438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Fluent-</a:t>
            </a:r>
            <a:r>
              <a:rPr lang="ru-RU" dirty="0" smtClean="0"/>
              <a:t>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4336493" cy="2491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/>
              <a:t>При использовании </a:t>
            </a:r>
            <a:r>
              <a:rPr lang="ru-RU" dirty="0" err="1" smtClean="0"/>
              <a:t>недекларативного</a:t>
            </a:r>
            <a:r>
              <a:rPr lang="ru-RU" dirty="0" smtClean="0"/>
              <a:t> синтаксиса используются методы расширения интерфейса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280992" y="3012506"/>
            <a:ext cx="2902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(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=&gt;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0)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=&gt;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);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280992" y="1234030"/>
            <a:ext cx="30016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	from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;</a:t>
            </a:r>
            <a:endParaRPr lang="ru-RU" dirty="0"/>
          </a:p>
        </p:txBody>
      </p:sp>
      <p:sp>
        <p:nvSpPr>
          <p:cNvPr id="6" name="Стрелка вниз 5"/>
          <p:cNvSpPr/>
          <p:nvPr/>
        </p:nvSpPr>
        <p:spPr>
          <a:xfrm>
            <a:off x="6384242" y="2239617"/>
            <a:ext cx="553271" cy="772889"/>
          </a:xfrm>
          <a:prstGeom prst="downArrow">
            <a:avLst>
              <a:gd name="adj1" fmla="val 50000"/>
              <a:gd name="adj2" fmla="val 823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6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120650" indent="0">
              <a:buNone/>
            </a:pPr>
            <a:r>
              <a:rPr lang="ru-RU" dirty="0" smtClean="0"/>
              <a:t>Декларативный подход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Методы агрегирования: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Sum()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Count()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Max()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Min()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Average()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Методы пагинации</a:t>
            </a:r>
            <a:r>
              <a:rPr lang="en-US" dirty="0"/>
              <a:t>:</a:t>
            </a:r>
            <a:r>
              <a:rPr lang="ru-RU" dirty="0" smtClean="0"/>
              <a:t>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Skip()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SkipWhile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Take()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TakeWhile</a:t>
            </a:r>
            <a:r>
              <a:rPr lang="en-US" sz="18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</a:p>
          <a:p>
            <a:pPr>
              <a:buFontTx/>
              <a:buChar char="-"/>
            </a:pPr>
            <a:r>
              <a:rPr lang="ru-RU" dirty="0" smtClean="0"/>
              <a:t>Метод</a:t>
            </a:r>
            <a:r>
              <a:rPr lang="ru-RU" dirty="0"/>
              <a:t>ы</a:t>
            </a:r>
            <a:r>
              <a:rPr lang="en-US" dirty="0" smtClean="0"/>
              <a:t> </a:t>
            </a:r>
            <a:r>
              <a:rPr lang="ru-RU" dirty="0"/>
              <a:t>для работы с порядком </a:t>
            </a:r>
            <a:r>
              <a:rPr lang="ru-RU" dirty="0" smtClean="0"/>
              <a:t>элементов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ThenByDescending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ru-RU" sz="1600" dirty="0" smtClean="0"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dirty="0"/>
              <a:t>Методы для работы с </a:t>
            </a:r>
            <a:r>
              <a:rPr lang="ru-RU" dirty="0" smtClean="0"/>
              <a:t>множествами: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Distinct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Union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Intersect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Except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Отсутствует операция </a:t>
            </a:r>
            <a:r>
              <a:rPr lang="ru-RU" dirty="0"/>
              <a:t>группового соединения </a:t>
            </a:r>
            <a:r>
              <a:rPr lang="ru-RU" dirty="0" smtClean="0"/>
              <a:t>(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GroupJoin</a:t>
            </a:r>
            <a:r>
              <a:rPr lang="ru-RU" dirty="0" smtClean="0"/>
              <a:t>) </a:t>
            </a:r>
          </a:p>
          <a:p>
            <a:pPr>
              <a:buFontTx/>
              <a:buChar char="-"/>
            </a:pPr>
            <a:r>
              <a:rPr lang="ru-RU" dirty="0"/>
              <a:t>Экзистенциальные запросы</a:t>
            </a:r>
            <a:r>
              <a:rPr lang="ru-RU" dirty="0" smtClean="0"/>
              <a:t>: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Any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All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Contains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5662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Метод-синтаксис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let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</a:t>
            </a:r>
            <a:r>
              <a:rPr lang="en-US" dirty="0" smtClean="0"/>
              <a:t> </a:t>
            </a:r>
            <a:r>
              <a:rPr lang="ru-RU" sz="1400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ru-RU" sz="1400" dirty="0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1387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43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Категории запросов делятся на 3 большие группы:</a:t>
            </a:r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без изменения элементов (</a:t>
            </a:r>
            <a:r>
              <a:rPr lang="ru-RU" dirty="0" smtClean="0"/>
              <a:t>сортировка или фильтрация).</a:t>
            </a:r>
            <a:endParaRPr lang="ru-RU" dirty="0"/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с </a:t>
            </a:r>
            <a:r>
              <a:rPr lang="ru-RU" dirty="0" smtClean="0"/>
              <a:t>трансформацией, либо выводом нового типа</a:t>
            </a:r>
            <a:r>
              <a:rPr lang="en-US" dirty="0" smtClean="0"/>
              <a:t> (</a:t>
            </a:r>
            <a:r>
              <a:rPr lang="ru-RU" dirty="0" smtClean="0"/>
              <a:t>выборка или группировка с новым возвращаемым типом</a:t>
            </a:r>
            <a:r>
              <a:rPr lang="en-US" dirty="0" smtClean="0"/>
              <a:t>)</a:t>
            </a:r>
            <a:r>
              <a:rPr lang="ru-RU" dirty="0" smtClean="0"/>
              <a:t>. </a:t>
            </a:r>
          </a:p>
          <a:p>
            <a:pPr marL="463550" indent="-342900">
              <a:buFont typeface="+mj-lt"/>
              <a:buAutoNum type="arabicPeriod"/>
            </a:pPr>
            <a:r>
              <a:rPr lang="ru-RU" dirty="0" smtClean="0"/>
              <a:t>Извлечение информации о последовательности (агрегатные функции).</a:t>
            </a:r>
            <a:r>
              <a:rPr lang="en-US" dirty="0" smtClean="0"/>
              <a:t> </a:t>
            </a:r>
            <a:r>
              <a:rPr lang="ru-RU" dirty="0" smtClean="0"/>
              <a:t>Недоступно при использовании декларативного синтаксиса.</a:t>
            </a:r>
          </a:p>
        </p:txBody>
      </p:sp>
    </p:spTree>
    <p:extLst>
      <p:ext uri="{BB962C8B-B14F-4D97-AF65-F5344CB8AC3E}">
        <p14:creationId xmlns:p14="http://schemas.microsoft.com/office/powerpoint/2010/main" val="5278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77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Ключевые слова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</a:t>
            </a:r>
            <a:r>
              <a:rPr lang="ru-RU" dirty="0" smtClean="0"/>
              <a:t>синтаксиса, как правило, </a:t>
            </a:r>
            <a:r>
              <a:rPr lang="ru-RU" dirty="0"/>
              <a:t>используются 3 предложения</a:t>
            </a:r>
            <a:r>
              <a:rPr lang="ru-RU" dirty="0" smtClean="0"/>
              <a:t>:</a:t>
            </a:r>
            <a:endParaRPr lang="ru-RU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rom</a:t>
            </a:r>
            <a:r>
              <a:rPr lang="ru-RU" dirty="0" smtClean="0"/>
              <a:t> </a:t>
            </a:r>
            <a:r>
              <a:rPr lang="ru-RU" dirty="0"/>
              <a:t>– где </a:t>
            </a:r>
            <a:r>
              <a:rPr lang="ru-RU" dirty="0" smtClean="0"/>
              <a:t>указывается</a:t>
            </a:r>
            <a:r>
              <a:rPr lang="en-US" dirty="0" smtClean="0"/>
              <a:t> </a:t>
            </a:r>
            <a:r>
              <a:rPr lang="ru-RU" dirty="0" smtClean="0"/>
              <a:t>элемент последовательности(обязателен)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ru-RU" dirty="0" smtClean="0"/>
              <a:t>- источник данных(обязателен);</a:t>
            </a:r>
            <a:endParaRPr lang="ru-RU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 </a:t>
            </a:r>
            <a:r>
              <a:rPr lang="ru-RU" dirty="0" smtClean="0"/>
              <a:t>– задает фильтрацию элементов последовательности(опционально);</a:t>
            </a:r>
            <a:endParaRPr lang="ru-RU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возвращает проекцию данных(обязательно, либо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)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en-US" dirty="0" smtClean="0"/>
              <a:t> – </a:t>
            </a:r>
            <a:r>
              <a:rPr lang="ru-RU" dirty="0" smtClean="0"/>
              <a:t>возвращает объекты  типа</a:t>
            </a:r>
            <a:r>
              <a:rPr lang="en-US" dirty="0"/>
              <a:t> </a:t>
            </a:r>
            <a:r>
              <a:rPr lang="en-US" dirty="0" err="1" smtClean="0">
                <a:hlinkClick r:id="rId3"/>
              </a:rPr>
              <a:t>IGrouping</a:t>
            </a:r>
            <a:r>
              <a:rPr lang="en-US" dirty="0" smtClean="0">
                <a:hlinkClick r:id="rId3"/>
              </a:rPr>
              <a:t>&lt;</a:t>
            </a:r>
            <a:r>
              <a:rPr lang="en-US" dirty="0" err="1" smtClean="0">
                <a:hlinkClick r:id="rId3"/>
              </a:rPr>
              <a:t>TKey,TElement</a:t>
            </a:r>
            <a:r>
              <a:rPr lang="en-US" dirty="0" smtClean="0">
                <a:hlinkClick r:id="rId3"/>
              </a:rPr>
              <a:t>&gt;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r>
              <a:rPr lang="ru-RU" dirty="0" smtClean="0">
                <a:solidFill>
                  <a:schemeClr val="accent2"/>
                </a:solidFill>
              </a:rPr>
              <a:t> (</a:t>
            </a:r>
            <a:r>
              <a:rPr lang="ru-RU" dirty="0"/>
              <a:t>обязательно, </a:t>
            </a:r>
            <a:r>
              <a:rPr lang="ru-RU" dirty="0" smtClean="0"/>
              <a:t>либо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2"/>
                </a:solidFill>
              </a:rPr>
              <a:t>)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указывает параметр, по которому необходимо сгруппировать члены последовательности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 – </a:t>
            </a:r>
            <a:r>
              <a:rPr lang="ru-RU" dirty="0" smtClean="0"/>
              <a:t>определяет </a:t>
            </a:r>
            <a:r>
              <a:rPr lang="ru-RU" dirty="0"/>
              <a:t>переменную и </a:t>
            </a:r>
            <a:r>
              <a:rPr lang="ru-RU" dirty="0" smtClean="0"/>
              <a:t>присваивает </a:t>
            </a:r>
            <a:r>
              <a:rPr lang="ru-RU" dirty="0"/>
              <a:t>ей значение, рассчитанное на основе значений </a:t>
            </a:r>
            <a:r>
              <a:rPr lang="ru-RU" dirty="0" smtClean="0"/>
              <a:t>данных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 –</a:t>
            </a:r>
            <a:r>
              <a:rPr lang="ru-RU" dirty="0" smtClean="0"/>
              <a:t> служит для создания временного идентификатора для хранения результата из </a:t>
            </a:r>
            <a:r>
              <a:rPr lang="en-US" dirty="0" smtClean="0"/>
              <a:t>group;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объединяет различные последовательности, имеющих отношения в объектной модели</a:t>
            </a:r>
            <a:r>
              <a:rPr lang="en-US" dirty="0" smtClean="0"/>
              <a:t>; </a:t>
            </a:r>
            <a:r>
              <a:rPr lang="ru-RU" dirty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задает ключи, по которым необходимо сопоставить коллекции в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equals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сравнивает значения в выражениях запроса</a:t>
            </a:r>
            <a:r>
              <a:rPr lang="en-US" dirty="0" smtClean="0"/>
              <a:t>;</a:t>
            </a:r>
            <a:r>
              <a:rPr lang="ru-RU" dirty="0"/>
              <a:t> 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 on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ru-RU" dirty="0" smtClean="0"/>
              <a:t>сортирует последовательность значений, используя компаратор по умолчанию</a:t>
            </a:r>
            <a:r>
              <a:rPr lang="en-US" dirty="0" smtClean="0"/>
              <a:t>;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ascending/descending</a:t>
            </a:r>
            <a:r>
              <a:rPr lang="en-US" dirty="0"/>
              <a:t> – </a:t>
            </a:r>
            <a:r>
              <a:rPr lang="ru-RU" dirty="0" smtClean="0"/>
              <a:t>сортирует последовательность значений, используя компаратор по умолчанию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121426" y="100312"/>
            <a:ext cx="4671391" cy="1252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Добавить ссылки</a:t>
            </a:r>
          </a:p>
          <a:p>
            <a:pPr algn="ctr"/>
            <a:r>
              <a:rPr lang="en-US" dirty="0"/>
              <a:t>https://learn.microsoft.com/en-us/dotnet/csharp/language-reference/keywords/query-keywords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172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Правила описания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Выражение должно начинаться с ключевого слова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 </a:t>
            </a:r>
            <a:r>
              <a:rPr lang="ru-RU" dirty="0" smtClean="0"/>
              <a:t>и должно заканчиваться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/>
              <a:t>или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Между первым и последним предложением могут находится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ru-RU" dirty="0" smtClean="0"/>
              <a:t>. Может быть дополнительный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ru-RU" dirty="0" smtClean="0"/>
              <a:t>, может быть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</a:t>
            </a:r>
            <a:endParaRPr lang="en-US" dirty="0"/>
          </a:p>
          <a:p>
            <a:pPr marL="463550" indent="-342900">
              <a:buAutoNum type="arabicPeriod"/>
            </a:pPr>
            <a:r>
              <a:rPr lang="ru-RU" dirty="0" smtClean="0"/>
              <a:t>Выражение </a:t>
            </a:r>
            <a:r>
              <a:rPr lang="ru-RU" dirty="0"/>
              <a:t>может возвращать 2 типа: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ru-RU" dirty="0" err="1">
                <a:solidFill>
                  <a:srgbClr val="669900"/>
                </a:solidFill>
              </a:rPr>
              <a:t>IEnumerable</a:t>
            </a:r>
            <a:r>
              <a:rPr lang="ru-RU" dirty="0"/>
              <a:t>&lt;</a:t>
            </a:r>
            <a:r>
              <a:rPr lang="en-US" dirty="0">
                <a:solidFill>
                  <a:srgbClr val="669900"/>
                </a:solidFill>
              </a:rPr>
              <a:t>T</a:t>
            </a:r>
            <a:r>
              <a:rPr lang="ru-RU" dirty="0" smtClean="0"/>
              <a:t>&gt;.</a:t>
            </a:r>
          </a:p>
        </p:txBody>
      </p:sp>
    </p:spTree>
    <p:extLst>
      <p:ext uri="{BB962C8B-B14F-4D97-AF65-F5344CB8AC3E}">
        <p14:creationId xmlns:p14="http://schemas.microsoft.com/office/powerpoint/2010/main" val="366006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запросы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sp>
        <p:nvSpPr>
          <p:cNvPr id="154" name="Google Shape;154;p34"/>
          <p:cNvSpPr txBox="1">
            <a:spLocks noGrp="1"/>
          </p:cNvSpPr>
          <p:nvPr>
            <p:ph type="subTitle" idx="2"/>
          </p:nvPr>
        </p:nvSpPr>
        <p:spPr>
          <a:xfrm>
            <a:off x="3164850" y="2587356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>
                <a:solidFill>
                  <a:schemeClr val="dk1"/>
                </a:solidFill>
              </a:rPr>
              <a:t>Нилов Павел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50" y="2988500"/>
            <a:ext cx="51258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Fullstack разработчик компании Волховец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Более 10 лет в разработке ПО. Закончил СПбГУАП по специальности “ПОВТ и АС” в 2015 г., выпускник курса Asp.Net. На текущий момент Fullstack-разработчик в ПК “Волховец” на стеке C#(.NET) и Javascript (React). 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курса C# Professional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32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Пример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Пример запроса выглядит следующим образом:</a:t>
            </a:r>
          </a:p>
          <a:p>
            <a:pPr marL="120650" indent="0">
              <a:buNone/>
            </a:pP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query =</a:t>
            </a:r>
            <a:endParaRPr lang="ru-RU" sz="1800" dirty="0" smtClean="0">
              <a:solidFill>
                <a:schemeClr val="accent1">
                  <a:lumMod val="75000"/>
                </a:schemeClr>
              </a:solidFill>
              <a:latin typeface="Cascadia Mono" panose="020B0609020000020004" pitchFamily="49" charset="0"/>
            </a:endParaRP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from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item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source</a:t>
            </a: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item.Department.DepartmentName.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Equals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"</a:t>
            </a:r>
            <a:r>
              <a:rPr lang="ru-RU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ИТ"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orderby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ascending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descending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</a:t>
            </a:r>
          </a:p>
          <a:p>
            <a:pPr marL="12065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item;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64160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Метод-синтаксис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575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методы расширения описаны в классе </a:t>
            </a:r>
            <a:r>
              <a:rPr lang="en-US" dirty="0" err="1" smtClean="0"/>
              <a:t>IEnumerable</a:t>
            </a:r>
            <a:r>
              <a:rPr lang="en-US" dirty="0" smtClean="0"/>
              <a:t>&lt;T&gt;.</a:t>
            </a:r>
          </a:p>
          <a:p>
            <a:pPr marL="120650" indent="0">
              <a:buNone/>
            </a:pPr>
            <a:r>
              <a:rPr lang="ru-RU" dirty="0" smtClean="0"/>
              <a:t>Список находится тут(</a:t>
            </a:r>
            <a:r>
              <a:rPr lang="ru-RU" dirty="0" smtClean="0">
                <a:solidFill>
                  <a:srgbClr val="FF0000"/>
                </a:solidFill>
              </a:rPr>
              <a:t>вставить ссылку</a:t>
            </a:r>
            <a:r>
              <a:rPr lang="ru-RU" dirty="0" smtClean="0"/>
              <a:t>)</a:t>
            </a:r>
          </a:p>
          <a:p>
            <a:pPr marL="120650" indent="0">
              <a:buNone/>
            </a:pPr>
            <a:r>
              <a:rPr lang="ru-RU" dirty="0"/>
              <a:t>Все методы на основе LINQ соответствуют одному из двух аналогичных </a:t>
            </a:r>
            <a:r>
              <a:rPr lang="ru-RU" dirty="0" smtClean="0"/>
              <a:t>шаблонов</a:t>
            </a:r>
            <a:r>
              <a:rPr lang="en-US" dirty="0" smtClean="0"/>
              <a:t>:</a:t>
            </a:r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принимают перечисленную последовательность.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возвращают другую последовательность или одно </a:t>
            </a:r>
            <a:r>
              <a:rPr lang="ru-RU" dirty="0" smtClean="0"/>
              <a:t>значение.</a:t>
            </a:r>
            <a:endParaRPr lang="en-US" dirty="0"/>
          </a:p>
          <a:p>
            <a:pPr marL="120650" indent="0">
              <a:buNone/>
            </a:pPr>
            <a:r>
              <a:rPr lang="ru-RU" dirty="0" smtClean="0"/>
              <a:t>Согласованность фигуры позволяет расширить LINQ путем написания методов с аналогичной фигурой.</a:t>
            </a:r>
          </a:p>
        </p:txBody>
      </p:sp>
    </p:spTree>
    <p:extLst>
      <p:ext uri="{BB962C8B-B14F-4D97-AF65-F5344CB8AC3E}">
        <p14:creationId xmlns:p14="http://schemas.microsoft.com/office/powerpoint/2010/main" val="400094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Функционал метод-синтаксиса идентичен функционалу декларативного синтаксиса с той разницей, что:</a:t>
            </a:r>
          </a:p>
          <a:p>
            <a:pPr marL="463550" indent="-342900">
              <a:buAutoNum type="arabicPeriod"/>
            </a:pPr>
            <a:r>
              <a:rPr lang="ru-RU" dirty="0" smtClean="0"/>
              <a:t>Нет ключевых слов: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.</a:t>
            </a:r>
          </a:p>
          <a:p>
            <a:pPr marL="463550" indent="-342900">
              <a:buAutoNum type="arabicPeriod"/>
            </a:pPr>
            <a:r>
              <a:rPr lang="ru-RU" dirty="0" smtClean="0"/>
              <a:t>Ключевые слова операторов запросов созвучны по написанию, но работают посредством</a:t>
            </a:r>
            <a:r>
              <a:rPr lang="en-US" dirty="0" smtClean="0"/>
              <a:t> </a:t>
            </a:r>
            <a:r>
              <a:rPr lang="ru-RU" dirty="0" smtClean="0"/>
              <a:t>обобщенных делегатов.</a:t>
            </a:r>
          </a:p>
          <a:p>
            <a:pPr marL="120650" indent="0">
              <a:buNone/>
            </a:pPr>
            <a:endParaRPr lang="ru-RU" dirty="0" smtClean="0"/>
          </a:p>
          <a:p>
            <a:pPr marL="120650" indent="0">
              <a:buNone/>
            </a:pPr>
            <a:r>
              <a:rPr lang="ru-RU" dirty="0" smtClean="0"/>
              <a:t>Пример: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source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&gt; 1).</a:t>
            </a:r>
            <a:r>
              <a:rPr lang="en-US" sz="1800" dirty="0">
                <a:solidFill>
                  <a:srgbClr val="669900"/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dirty="0" smtClean="0"/>
          </a:p>
          <a:p>
            <a:pPr marL="12065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265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/>
              <a:t>Синтаксис лямбда-выражений(анонимные функции)</a:t>
            </a:r>
            <a:endParaRPr sz="2400" dirty="0"/>
          </a:p>
        </p:txBody>
      </p:sp>
      <p:pic>
        <p:nvPicPr>
          <p:cNvPr id="345" name="Google Shape;3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75" y="1426083"/>
            <a:ext cx="6966484" cy="32596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9"/>
          <p:cNvSpPr/>
          <p:nvPr/>
        </p:nvSpPr>
        <p:spPr>
          <a:xfrm>
            <a:off x="1646040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9"/>
          <p:cNvSpPr/>
          <p:nvPr/>
        </p:nvSpPr>
        <p:spPr>
          <a:xfrm>
            <a:off x="228880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59"/>
          <p:cNvSpPr/>
          <p:nvPr/>
        </p:nvSpPr>
        <p:spPr>
          <a:xfrm>
            <a:off x="321599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9"/>
          <p:cNvSpPr/>
          <p:nvPr/>
        </p:nvSpPr>
        <p:spPr>
          <a:xfrm>
            <a:off x="4243876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9"/>
          <p:cNvSpPr/>
          <p:nvPr/>
        </p:nvSpPr>
        <p:spPr>
          <a:xfrm>
            <a:off x="478594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9"/>
          <p:cNvSpPr/>
          <p:nvPr/>
        </p:nvSpPr>
        <p:spPr>
          <a:xfrm>
            <a:off x="5649011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59"/>
          <p:cNvSpPr/>
          <p:nvPr/>
        </p:nvSpPr>
        <p:spPr>
          <a:xfrm>
            <a:off x="762801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9"/>
          <p:cNvSpPr txBox="1"/>
          <p:nvPr/>
        </p:nvSpPr>
        <p:spPr>
          <a:xfrm>
            <a:off x="654475" y="1918110"/>
            <a:ext cx="80631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Тип делегата: action, predicate, func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Обобщение (дженерик-тип)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Переменная делегата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Лямбда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Действие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 из п.4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86543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/>
        </p:nvSpPr>
        <p:spPr>
          <a:xfrm>
            <a:off x="512400" y="1009925"/>
            <a:ext cx="8119200" cy="3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400" b="1">
                <a:solidFill>
                  <a:srgbClr val="FF0000"/>
                </a:solidFill>
              </a:rPr>
              <a:t>Action</a:t>
            </a:r>
            <a:endParaRPr sz="24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00000"/>
                </a:solidFill>
              </a:rPr>
              <a:t>Делегат </a:t>
            </a:r>
            <a:r>
              <a:rPr lang="ru" sz="1700" b="1">
                <a:solidFill>
                  <a:srgbClr val="000000"/>
                </a:solidFill>
              </a:rPr>
              <a:t>Action</a:t>
            </a:r>
            <a:r>
              <a:rPr lang="ru" sz="1700">
                <a:solidFill>
                  <a:srgbClr val="000000"/>
                </a:solidFill>
              </a:rPr>
              <a:t> представляет некоторое действие, которое ничего не возвращает, то есть в качестве возвращаемого типа имеет тип </a:t>
            </a:r>
            <a:r>
              <a:rPr lang="ru" sz="1700" b="1">
                <a:solidFill>
                  <a:srgbClr val="000000"/>
                </a:solidFill>
              </a:rPr>
              <a:t>void:</a:t>
            </a:r>
            <a:endParaRPr sz="17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Action()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 T1, in T2,....in T16&gt;(T obj)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7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action 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" sz="170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WriteLine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176458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/>
          <p:nvPr/>
        </p:nvSpPr>
        <p:spPr>
          <a:xfrm>
            <a:off x="500550" y="1009925"/>
            <a:ext cx="7975800" cy="3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600" b="1">
                <a:solidFill>
                  <a:srgbClr val="FF0000"/>
                </a:solidFill>
              </a:rPr>
              <a:t>Predicate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90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Predicate&lt;T&gt;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 принимает один параметр и возвращает значение типа </a:t>
            </a:r>
            <a:r>
              <a:rPr lang="ru" sz="1900" b="1">
                <a:solidFill>
                  <a:srgbClr val="000000"/>
                </a:solidFill>
                <a:highlight>
                  <a:srgbClr val="F7F7FA"/>
                </a:highlight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:</a:t>
            </a:r>
            <a:endParaRPr sz="1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Predicate&lt;in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isPositive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0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523676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500550" y="1101125"/>
            <a:ext cx="7665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2600" b="1">
                <a:solidFill>
                  <a:srgbClr val="FF0000"/>
                </a:solidFill>
              </a:rPr>
              <a:t>Func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50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Func&lt;out T&gt; </a:t>
            </a:r>
            <a:r>
              <a:rPr lang="ru" sz="1500">
                <a:solidFill>
                  <a:srgbClr val="000000"/>
                </a:solidFill>
                <a:highlight>
                  <a:srgbClr val="F7F7FA"/>
                </a:highlight>
              </a:rPr>
              <a:t>возвращает результат действия и может принимать параметры. Он также имеет различные формы: от Func&lt;out T&gt;(), где T - тип возвращаемого значения, до Func&lt;in T1, in T2,...in T16, out TResult&gt;(), то есть может принимать до 16 параметров.</a:t>
            </a:r>
            <a:endParaRPr sz="2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Func&lt;out</a:t>
            </a:r>
            <a:r>
              <a:rPr lang="ru" sz="1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</a:t>
            </a:r>
            <a:r>
              <a:rPr lang="ru" sz="1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T, out</a:t>
            </a:r>
            <a:r>
              <a:rPr lang="ru" sz="1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TResult&gt;(T arg)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 T1, in T2,...in T16, out 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5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f5 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 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ru" sz="150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ToString()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666957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</a:t>
            </a:r>
            <a:r>
              <a:rPr lang="ru-RU" dirty="0" smtClean="0"/>
              <a:t>ператоры </a:t>
            </a:r>
            <a:r>
              <a:rPr lang="en-US" dirty="0" err="1" smtClean="0"/>
              <a:t>linq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 smtClean="0"/>
              <a:t>Операторы </a:t>
            </a:r>
            <a:r>
              <a:rPr lang="en-US" sz="2800" dirty="0" err="1" smtClean="0"/>
              <a:t>Linq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87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Фильтрация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Проекция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Наборы данных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Сортировка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Квантификаторы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err="1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Партиционирование</a:t>
            </a: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Конвертация данных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Операции соединения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Группировка данных</a:t>
            </a:r>
            <a:endParaRPr sz="13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Фильтрация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824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Фильтрация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– это операция, результатом которой будет набор значений, подходящий под определенное условие.</a:t>
            </a:r>
          </a:p>
        </p:txBody>
      </p:sp>
      <p:pic>
        <p:nvPicPr>
          <p:cNvPr id="1026" name="Picture 2" descr="https://learn.microsoft.com/en-us/dotnet/csharp/linq/standard-query-operators/media/filtering-data/linq-filter-ope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992" y="1961322"/>
            <a:ext cx="2952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313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с собеседований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Best practice по работе с Event</a:t>
            </a:r>
            <a:endParaRPr sz="2800"/>
          </a:p>
        </p:txBody>
      </p:sp>
      <p:sp>
        <p:nvSpPr>
          <p:cNvPr id="449" name="Google Shape;449;p76"/>
          <p:cNvSpPr txBox="1"/>
          <p:nvPr/>
        </p:nvSpPr>
        <p:spPr>
          <a:xfrm>
            <a:off x="575949" y="1136800"/>
            <a:ext cx="8037963" cy="255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b="1" dirty="0" smtClean="0"/>
              <a:t>Объясните</a:t>
            </a:r>
            <a:r>
              <a:rPr lang="ru-RU" b="1" dirty="0"/>
              <a:t>, чем LINQ эффективнее хранимых процедур</a:t>
            </a:r>
            <a:r>
              <a:rPr lang="ru-RU" b="1" dirty="0" smtClean="0"/>
              <a:t>?</a:t>
            </a:r>
          </a:p>
          <a:p>
            <a:r>
              <a:rPr lang="ru-RU" b="1" dirty="0"/>
              <a:t>Отладка:</a:t>
            </a:r>
            <a:r>
              <a:rPr lang="ru-RU" dirty="0"/>
              <a:t> Трудно отладить хранимую процедуру, но поскольку LINQ является частью </a:t>
            </a:r>
            <a:r>
              <a:rPr lang="ru-RU" dirty="0">
                <a:hlinkClick r:id="rId3"/>
              </a:rPr>
              <a:t>. </a:t>
            </a:r>
            <a:r>
              <a:rPr lang="ru-RU" dirty="0" err="1">
                <a:hlinkClick r:id="rId3"/>
              </a:rPr>
              <a:t>NET</a:t>
            </a:r>
            <a:r>
              <a:rPr lang="ru-RU" dirty="0" err="1"/>
              <a:t>для</a:t>
            </a:r>
            <a:r>
              <a:rPr lang="ru-RU" dirty="0"/>
              <a:t> отладки запросов можно использовать отладчик </a:t>
            </a:r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Studios</a:t>
            </a:r>
            <a:r>
              <a:rPr lang="ru-RU" dirty="0"/>
              <a:t>.</a:t>
            </a:r>
          </a:p>
          <a:p>
            <a:r>
              <a:rPr lang="ru-RU" b="1" dirty="0"/>
              <a:t>Развертывание:</a:t>
            </a:r>
            <a:r>
              <a:rPr lang="ru-RU" dirty="0"/>
              <a:t> Для хранимой процедуры должен быть предоставлен дополнительный сценарий, но с LINQ все компилируется в одну DLL, поэтому развертывание становится простым.</a:t>
            </a:r>
          </a:p>
          <a:p>
            <a:r>
              <a:rPr lang="ru-RU" b="1" dirty="0"/>
              <a:t>Тип безопасности:</a:t>
            </a:r>
            <a:r>
              <a:rPr lang="ru-RU" dirty="0"/>
              <a:t> LINQ является </a:t>
            </a:r>
            <a:r>
              <a:rPr lang="ru-RU" dirty="0" err="1"/>
              <a:t>типобезопасным</a:t>
            </a:r>
            <a:r>
              <a:rPr lang="ru-RU" dirty="0"/>
              <a:t>, поэтому ошибки запросов проверяются по типу во время компиляции.</a:t>
            </a:r>
          </a:p>
          <a:p>
            <a:endParaRPr lang="ru-RU" b="1" dirty="0" smtClean="0"/>
          </a:p>
          <a:p>
            <a:pPr marL="342900" indent="-342900">
              <a:buAutoNum type="arabicPeriod"/>
            </a:pPr>
            <a:endParaRPr lang="ru-RU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" sz="6000"/>
              <a:t>Практика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/>
              <a:t>[]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numbers =</a:t>
            </a:r>
            <a:r>
              <a:rPr lang="en-US" dirty="0"/>
              <a:t> { 1, 2, 3, 4, 5, 6, 7, 8, 9, 10 </a:t>
            </a:r>
            <a:r>
              <a:rPr lang="en-US" dirty="0" smtClean="0"/>
              <a:t>}</a:t>
            </a:r>
            <a:r>
              <a:rPr lang="ru-RU" dirty="0" smtClean="0"/>
              <a:t>, который вернет все числа кратные 3.</a:t>
            </a: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из п.1, который вернет объект(любого типа), содержащий число из коллекции, например </a:t>
            </a:r>
            <a:r>
              <a:rPr lang="en-US" dirty="0" smtClean="0">
                <a:solidFill>
                  <a:srgbClr val="669900"/>
                </a:solidFill>
              </a:rPr>
              <a:t>Student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 котором </a:t>
            </a:r>
            <a:r>
              <a:rPr lang="en-US" dirty="0" err="1"/>
              <a:t>StudentId</a:t>
            </a:r>
            <a:r>
              <a:rPr lang="en-US" dirty="0"/>
              <a:t> </a:t>
            </a:r>
            <a:r>
              <a:rPr lang="en-US" dirty="0" smtClean="0"/>
              <a:t>=</a:t>
            </a:r>
            <a:r>
              <a:rPr lang="ru-RU" dirty="0" smtClean="0"/>
              <a:t> </a:t>
            </a:r>
            <a:r>
              <a:rPr lang="en-US" dirty="0" smtClean="0"/>
              <a:t>n(n – </a:t>
            </a:r>
            <a:r>
              <a:rPr lang="ru-RU" dirty="0" smtClean="0"/>
              <a:t>число из коллекции п.1</a:t>
            </a:r>
            <a:r>
              <a:rPr lang="en-US" dirty="0" smtClean="0"/>
              <a:t>)</a:t>
            </a:r>
            <a:r>
              <a:rPr lang="en-US" dirty="0"/>
              <a:t>;</a:t>
            </a:r>
            <a:endParaRPr lang="ru-RU" dirty="0" smtClean="0">
              <a:solidFill>
                <a:schemeClr val="tx1"/>
              </a:solidFill>
            </a:endParaRP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</a:p>
          <a:p>
            <a:pPr lvl="2"/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  <a:r>
              <a:rPr lang="en-US" sz="1100" dirty="0" smtClean="0">
                <a:solidFill>
                  <a:schemeClr val="accent1">
                    <a:lumMod val="50000"/>
                  </a:schemeClr>
                </a:solidFill>
              </a:rPr>
              <a:t>students</a:t>
            </a:r>
            <a:r>
              <a:rPr lang="en-US" sz="1100" dirty="0" smtClean="0"/>
              <a:t> = new </a:t>
            </a:r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</a:p>
          <a:p>
            <a:pPr lvl="2"/>
            <a:r>
              <a:rPr lang="ru-RU" sz="1100" dirty="0" smtClean="0"/>
              <a:t>{ 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1, Name = "</a:t>
            </a:r>
            <a:r>
              <a:rPr lang="en-US" sz="1100" dirty="0" smtClean="0">
                <a:solidFill>
                  <a:srgbClr val="C00000"/>
                </a:solidFill>
              </a:rPr>
              <a:t>Ivanov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2, Name = "</a:t>
            </a:r>
            <a:r>
              <a:rPr lang="en-US" sz="1100" dirty="0" err="1" smtClean="0">
                <a:solidFill>
                  <a:srgbClr val="C00000"/>
                </a:solidFill>
              </a:rPr>
              <a:t>Petrov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2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</a:t>
            </a:r>
            <a:r>
              <a:rPr lang="ru-RU" sz="1100" dirty="0" smtClean="0"/>
              <a:t>3</a:t>
            </a:r>
            <a:r>
              <a:rPr lang="en-US" sz="1100" dirty="0" smtClean="0"/>
              <a:t>, Name = "</a:t>
            </a:r>
            <a:r>
              <a:rPr lang="en-US" sz="1100" dirty="0" err="1" smtClean="0">
                <a:solidFill>
                  <a:srgbClr val="C00000"/>
                </a:solidFill>
              </a:rPr>
              <a:t>Sidorov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ru-RU" sz="1100" dirty="0" smtClean="0"/>
              <a:t>}</a:t>
            </a:r>
            <a:r>
              <a:rPr lang="en-US" sz="1100" dirty="0" smtClean="0"/>
              <a:t>;</a:t>
            </a:r>
          </a:p>
          <a:p>
            <a:pPr lvl="2"/>
            <a:r>
              <a:rPr lang="ru-RU" dirty="0" smtClean="0"/>
              <a:t>запрос, который сгруппирует студентов по </a:t>
            </a:r>
            <a:r>
              <a:rPr lang="en-US" dirty="0" err="1" smtClean="0"/>
              <a:t>GroupId</a:t>
            </a:r>
            <a:r>
              <a:rPr lang="ru-RU" dirty="0" smtClean="0"/>
              <a:t>.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4. Напишите запрос, выводящий количество студентов из п.3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5. Напишите запрос, сортирующий элементы коллекции из п.3 по убыванию идентификатора студента.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Отправьте цифры, какие из целей достигнуты</a:t>
            </a:r>
            <a:endParaRPr sz="2800"/>
          </a:p>
        </p:txBody>
      </p:sp>
      <p:sp>
        <p:nvSpPr>
          <p:cNvPr id="471" name="Google Shape;471;p80"/>
          <p:cNvSpPr txBox="1"/>
          <p:nvPr/>
        </p:nvSpPr>
        <p:spPr>
          <a:xfrm>
            <a:off x="500550" y="1668650"/>
            <a:ext cx="80229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что такое делегаты и события, и для чего они нужны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Познакомились со стандартными делегатами: Action, Func, Predicate, и их синтаксисом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как реализовать механизм событий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/>
          <p:cNvSpPr txBox="1">
            <a:spLocks noGrp="1"/>
          </p:cNvSpPr>
          <p:nvPr>
            <p:ph type="title"/>
          </p:nvPr>
        </p:nvSpPr>
        <p:spPr>
          <a:xfrm>
            <a:off x="956225" y="1427550"/>
            <a:ext cx="6931800" cy="3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Мы ещё не закончили,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но уже можно заполнить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endParaRPr/>
          </a:p>
        </p:txBody>
      </p:sp>
      <p:pic>
        <p:nvPicPr>
          <p:cNvPr id="486" name="Google Shape;48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5271" y="3066131"/>
            <a:ext cx="902525" cy="9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Процесс обучения в Отус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и знакомство с курсом</a:t>
            </a:r>
            <a:endParaRPr sz="4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Знакомство,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Синтаксис делегатов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Варианты объявления событий(синтаксис)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Арифметика делегатов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Обобщенные делегаты: Action, Predicate, Func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Best Practice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Вопросы с собеседований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4"/>
          <p:cNvSpPr/>
          <p:nvPr/>
        </p:nvSpPr>
        <p:spPr>
          <a:xfrm>
            <a:off x="4714725" y="12328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84"/>
          <p:cNvSpPr/>
          <p:nvPr/>
        </p:nvSpPr>
        <p:spPr>
          <a:xfrm>
            <a:off x="4714725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84"/>
          <p:cNvSpPr/>
          <p:nvPr/>
        </p:nvSpPr>
        <p:spPr>
          <a:xfrm>
            <a:off x="1027550" y="339651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4"/>
          <p:cNvSpPr/>
          <p:nvPr/>
        </p:nvSpPr>
        <p:spPr>
          <a:xfrm>
            <a:off x="1027550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4"/>
          <p:cNvSpPr/>
          <p:nvPr/>
        </p:nvSpPr>
        <p:spPr>
          <a:xfrm>
            <a:off x="1027550" y="12275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4"/>
          <p:cNvSpPr/>
          <p:nvPr/>
        </p:nvSpPr>
        <p:spPr>
          <a:xfrm>
            <a:off x="4673550" y="3408475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9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4"/>
          <p:cNvSpPr txBox="1"/>
          <p:nvPr/>
        </p:nvSpPr>
        <p:spPr>
          <a:xfrm>
            <a:off x="1745125" y="1510925"/>
            <a:ext cx="25296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проходит онлайн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вечерам 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4" name="Google Shape;504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900" y="252228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84"/>
          <p:cNvSpPr txBox="1"/>
          <p:nvPr/>
        </p:nvSpPr>
        <p:spPr>
          <a:xfrm>
            <a:off x="1763275" y="2467875"/>
            <a:ext cx="26265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записи занятий и материалы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сохраняются в личном кабинете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навсегда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6" name="Google Shape;506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7900" y="35560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4"/>
          <p:cNvSpPr txBox="1"/>
          <p:nvPr/>
        </p:nvSpPr>
        <p:spPr>
          <a:xfrm>
            <a:off x="1763275" y="3556050"/>
            <a:ext cx="24933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каждому домашнему заданию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преподаватель да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ё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 развернутый фидбек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8" name="Google Shape;508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31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4"/>
          <p:cNvSpPr txBox="1"/>
          <p:nvPr/>
        </p:nvSpPr>
        <p:spPr>
          <a:xfrm>
            <a:off x="5378475" y="1421375"/>
            <a:ext cx="24933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чате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можно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уточнять моменты, которые были непонятны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уроке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0" name="Google Shape;510;p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3100" y="2514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4"/>
          <p:cNvSpPr txBox="1"/>
          <p:nvPr/>
        </p:nvSpPr>
        <p:spPr>
          <a:xfrm>
            <a:off x="5378475" y="2419225"/>
            <a:ext cx="26265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Время на обучение: от 4 ак. часов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занятия и 4-8 часов на домашнюю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работу в неделю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p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3100" y="3531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4"/>
          <p:cNvSpPr txBox="1"/>
          <p:nvPr/>
        </p:nvSpPr>
        <p:spPr>
          <a:xfrm>
            <a:off x="5360325" y="3531475"/>
            <a:ext cx="2529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обучения на курсах обновляется каждый запуск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84"/>
          <p:cNvSpPr txBox="1"/>
          <p:nvPr/>
        </p:nvSpPr>
        <p:spPr>
          <a:xfrm>
            <a:off x="500550" y="330726"/>
            <a:ext cx="830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Процесс обучения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5"/>
          <p:cNvSpPr txBox="1">
            <a:spLocks noGrp="1"/>
          </p:cNvSpPr>
          <p:nvPr>
            <p:ph type="title"/>
          </p:nvPr>
        </p:nvSpPr>
        <p:spPr>
          <a:xfrm>
            <a:off x="472775" y="469561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0" i="1" u="sng">
                <a:solidFill>
                  <a:schemeClr val="hlink"/>
                </a:solidFill>
                <a:hlinkClick r:id="rId3"/>
              </a:rPr>
              <a:t>Познакомимся с курсом</a:t>
            </a:r>
            <a:endParaRPr sz="2500" b="0" i="1"/>
          </a:p>
        </p:txBody>
      </p:sp>
      <p:sp>
        <p:nvSpPr>
          <p:cNvPr id="520" name="Google Shape;520;p85"/>
          <p:cNvSpPr txBox="1"/>
          <p:nvPr/>
        </p:nvSpPr>
        <p:spPr>
          <a:xfrm>
            <a:off x="472775" y="4331350"/>
            <a:ext cx="732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</a:endParaRPr>
          </a:p>
        </p:txBody>
      </p:sp>
      <p:pic>
        <p:nvPicPr>
          <p:cNvPr id="521" name="Google Shape;52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75" y="1354747"/>
            <a:ext cx="5788500" cy="337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527" name="Google Shape;527;p86"/>
          <p:cNvSpPr txBox="1">
            <a:spLocks noGrp="1"/>
          </p:cNvSpPr>
          <p:nvPr>
            <p:ph type="body" idx="4294967295"/>
          </p:nvPr>
        </p:nvSpPr>
        <p:spPr>
          <a:xfrm>
            <a:off x="500550" y="1197877"/>
            <a:ext cx="7742400" cy="3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Книга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Сайт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Мануал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Статья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Видео 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Приложение/Сервис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Пример кода/конфига и др. на github OTUS</a:t>
            </a:r>
            <a:endParaRPr/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endParaRPr sz="1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7"/>
          <p:cNvSpPr/>
          <p:nvPr/>
        </p:nvSpPr>
        <p:spPr>
          <a:xfrm>
            <a:off x="5937325" y="1914675"/>
            <a:ext cx="2207400" cy="2220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87"/>
          <p:cNvSpPr/>
          <p:nvPr/>
        </p:nvSpPr>
        <p:spPr>
          <a:xfrm>
            <a:off x="505225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87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540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/>
              <a:t>C# Developer. Professional</a:t>
            </a:r>
            <a:endParaRPr sz="3200"/>
          </a:p>
        </p:txBody>
      </p:sp>
      <p:sp>
        <p:nvSpPr>
          <p:cNvPr id="535" name="Google Shape;535;p87"/>
          <p:cNvSpPr txBox="1"/>
          <p:nvPr/>
        </p:nvSpPr>
        <p:spPr>
          <a:xfrm>
            <a:off x="61052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27.09.2024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87"/>
          <p:cNvSpPr txBox="1"/>
          <p:nvPr/>
        </p:nvSpPr>
        <p:spPr>
          <a:xfrm>
            <a:off x="505275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старт обучения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87"/>
          <p:cNvSpPr/>
          <p:nvPr/>
        </p:nvSpPr>
        <p:spPr>
          <a:xfrm>
            <a:off x="3193750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87"/>
          <p:cNvSpPr txBox="1"/>
          <p:nvPr/>
        </p:nvSpPr>
        <p:spPr>
          <a:xfrm>
            <a:off x="332657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"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месяц</a:t>
            </a: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ев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87"/>
          <p:cNvSpPr txBox="1"/>
          <p:nvPr/>
        </p:nvSpPr>
        <p:spPr>
          <a:xfrm>
            <a:off x="3193750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длительность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0" name="Google Shape;54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62" y="2037450"/>
            <a:ext cx="1975327" cy="19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открытый урок</a:t>
            </a:r>
            <a:endParaRPr/>
          </a:p>
        </p:txBody>
      </p:sp>
      <p:pic>
        <p:nvPicPr>
          <p:cNvPr id="546" name="Google Shape;546;p88"/>
          <p:cNvPicPr preferRelativeResize="0"/>
          <p:nvPr/>
        </p:nvPicPr>
        <p:blipFill rotWithShape="1">
          <a:blip r:embed="rId3">
            <a:alphaModFix/>
          </a:blip>
          <a:srcRect r="2419"/>
          <a:stretch/>
        </p:blipFill>
        <p:spPr>
          <a:xfrm>
            <a:off x="657425" y="1106075"/>
            <a:ext cx="5033700" cy="3528300"/>
          </a:xfrm>
          <a:prstGeom prst="roundRect">
            <a:avLst>
              <a:gd name="adj" fmla="val 9644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9"/>
          <p:cNvSpPr txBox="1">
            <a:spLocks noGrp="1"/>
          </p:cNvSpPr>
          <p:nvPr>
            <p:ph type="title"/>
          </p:nvPr>
        </p:nvSpPr>
        <p:spPr>
          <a:xfrm>
            <a:off x="934275" y="52635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Заполните, пожалуйста,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0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57" name="Google Shape;557;p90"/>
          <p:cNvSpPr/>
          <p:nvPr/>
        </p:nvSpPr>
        <p:spPr>
          <a:xfrm>
            <a:off x="6202350" y="283500"/>
            <a:ext cx="2588100" cy="709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иллюстрации. Они облегчают восприятие материала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8" name="Google Shape;558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90"/>
          <p:cNvSpPr txBox="1"/>
          <p:nvPr/>
        </p:nvSpPr>
        <p:spPr>
          <a:xfrm>
            <a:off x="544450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Работа с данными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3" name="Google Shape;563;p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9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9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9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9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90"/>
          <p:cNvSpPr txBox="1"/>
          <p:nvPr/>
        </p:nvSpPr>
        <p:spPr>
          <a:xfrm>
            <a:off x="4407075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Интернет/Сети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0" name="Google Shape;570;p9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9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9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9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9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9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9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9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9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9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9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9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636536" y="3113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9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636525" y="38712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9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511266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9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501738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9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70929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1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93" name="Google Shape;593;p91"/>
          <p:cNvSpPr txBox="1"/>
          <p:nvPr/>
        </p:nvSpPr>
        <p:spPr>
          <a:xfrm>
            <a:off x="4407075" y="1174256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4" name="Google Shape;594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1920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9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9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3652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9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9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9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571127" y="387105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91"/>
          <p:cNvSpPr txBox="1"/>
          <p:nvPr/>
        </p:nvSpPr>
        <p:spPr>
          <a:xfrm>
            <a:off x="566025" y="1174256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Компьютерные игры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1" name="Google Shape;611;p9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1552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9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73527" y="1593974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1552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9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584670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9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606645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9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584670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9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51552" y="38710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9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565052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9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584677" y="387103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9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517809" y="23514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9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17811" y="31179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517789" y="3880125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2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28" name="Google Shape;628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2"/>
          <p:cNvSpPr txBox="1"/>
          <p:nvPr/>
        </p:nvSpPr>
        <p:spPr>
          <a:xfrm>
            <a:off x="544450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Люди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3" name="Google Shape;633;p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63139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57577" y="31123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33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57577" y="2340803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92"/>
          <p:cNvSpPr txBox="1"/>
          <p:nvPr/>
        </p:nvSpPr>
        <p:spPr>
          <a:xfrm>
            <a:off x="4463325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Обучение, исследование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4" name="Google Shape;644;p9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495133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9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492545" y="31025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953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9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9254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9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27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27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527530" y="31129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527146" y="3871022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3"/>
          <p:cNvSpPr txBox="1">
            <a:spLocks noGrp="1"/>
          </p:cNvSpPr>
          <p:nvPr>
            <p:ph type="title"/>
          </p:nvPr>
        </p:nvSpPr>
        <p:spPr>
          <a:xfrm>
            <a:off x="538363" y="317250"/>
            <a:ext cx="8520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57" name="Google Shape;657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4127" y="294256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0564" y="29388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5039" y="29442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9608" y="292260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3408" y="3660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84845" y="36703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60570" y="366293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9120" y="3673719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93"/>
          <p:cNvSpPr txBox="1">
            <a:spLocks noGrp="1"/>
          </p:cNvSpPr>
          <p:nvPr>
            <p:ph type="subTitle" idx="4294967295"/>
          </p:nvPr>
        </p:nvSpPr>
        <p:spPr>
          <a:xfrm>
            <a:off x="553488" y="1106306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sp>
        <p:nvSpPr>
          <p:cNvPr id="666" name="Google Shape;666;p93"/>
          <p:cNvSpPr txBox="1">
            <a:spLocks noGrp="1"/>
          </p:cNvSpPr>
          <p:nvPr>
            <p:ph type="subTitle" idx="4294967295"/>
          </p:nvPr>
        </p:nvSpPr>
        <p:spPr>
          <a:xfrm>
            <a:off x="3352850" y="1061588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Разное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667" name="Google Shape;667;p9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3527" y="29187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9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3527" y="1517156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3527" y="22179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9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3346" y="36626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9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25859" y="15171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9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25846" y="220073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625840" y="29187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25842" y="36627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384846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360584" y="148968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460318" y="15069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9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409135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9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11534" y="1506956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9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360584" y="222643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9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384848" y="22177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9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409121" y="2214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9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433407" y="222475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9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502542" y="22103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9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498659" y="2913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9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02550" y="3656344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body" idx="4294967295"/>
          </p:nvPr>
        </p:nvSpPr>
        <p:spPr>
          <a:xfrm>
            <a:off x="544150" y="17042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189" name="Google Shape;18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4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692" name="Google Shape;692;p94"/>
          <p:cNvSpPr txBox="1"/>
          <p:nvPr/>
        </p:nvSpPr>
        <p:spPr>
          <a:xfrm>
            <a:off x="544450" y="1126669"/>
            <a:ext cx="1974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Флажки/Метки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55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1616" y="3764473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550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550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1670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41632" y="3182738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3164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3164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3480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34802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17788" y="3182742"/>
            <a:ext cx="515283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17788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8545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9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67920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9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892401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892401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501670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9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01045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9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667020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667020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Инструкции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быстро заменить картинку</a:t>
            </a:r>
            <a:endParaRPr/>
          </a:p>
        </p:txBody>
      </p:sp>
      <p:sp>
        <p:nvSpPr>
          <p:cNvPr id="723" name="Google Shape;723;p96"/>
          <p:cNvSpPr txBox="1"/>
          <p:nvPr/>
        </p:nvSpPr>
        <p:spPr>
          <a:xfrm>
            <a:off x="5509200" y="1187525"/>
            <a:ext cx="3341700" cy="18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Кликните правой кнопкой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мыши на изображение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Перейдите в пункт «заменить изображение», далее выберите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нужный вариант загрузки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Двойным щелчком по картинке вы сможете настроить нужный размер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положение изображения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4" name="Google Shape;724;p96"/>
          <p:cNvPicPr preferRelativeResize="0"/>
          <p:nvPr/>
        </p:nvPicPr>
        <p:blipFill rotWithShape="1">
          <a:blip r:embed="rId3">
            <a:alphaModFix/>
          </a:blip>
          <a:srcRect l="1603"/>
          <a:stretch/>
        </p:blipFill>
        <p:spPr>
          <a:xfrm>
            <a:off x="619700" y="1290525"/>
            <a:ext cx="4714251" cy="343227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5" name="Google Shape;725;p96"/>
          <p:cNvPicPr preferRelativeResize="0"/>
          <p:nvPr/>
        </p:nvPicPr>
        <p:blipFill rotWithShape="1">
          <a:blip r:embed="rId4">
            <a:alphaModFix/>
          </a:blip>
          <a:srcRect r="6872"/>
          <a:stretch/>
        </p:blipFill>
        <p:spPr>
          <a:xfrm>
            <a:off x="5765891" y="3258848"/>
            <a:ext cx="2143109" cy="146395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Шаблоны слайдов</a:t>
            </a:r>
            <a:endParaRPr/>
          </a:p>
        </p:txBody>
      </p:sp>
      <p:sp>
        <p:nvSpPr>
          <p:cNvPr id="731" name="Google Shape;731;p97"/>
          <p:cNvSpPr txBox="1"/>
          <p:nvPr/>
        </p:nvSpPr>
        <p:spPr>
          <a:xfrm>
            <a:off x="6408425" y="1316150"/>
            <a:ext cx="2415900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Чтобы использовать готовые решения слайдов, нужно перейти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пункт меню «Слайд»,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далее в выпадающем списке найти подпункт «Выбрать макет».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2" name="Google Shape;73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75" y="1316150"/>
            <a:ext cx="5582577" cy="3238749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OTUS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1431175" y="1541700"/>
            <a:ext cx="40839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авторские онлайн-курсы для IT-специалистов разных уровней подготовки: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1446075" y="3267400"/>
            <a:ext cx="66324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 OTUS есть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образовательная лицензия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поэтому вы сможете получить удостоверение о повышении квалификации или диплом о профессиональной переподготовке, а также сделать налоговый вычет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981" y="1591225"/>
            <a:ext cx="701976" cy="7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9"/>
          <p:cNvPicPr preferRelativeResize="0"/>
          <p:nvPr/>
        </p:nvPicPr>
        <p:blipFill rotWithShape="1">
          <a:blip r:embed="rId4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976" y="3337537"/>
            <a:ext cx="704825" cy="7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/>
        </p:nvSpPr>
        <p:spPr>
          <a:xfrm>
            <a:off x="500550" y="330725"/>
            <a:ext cx="53511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Направления курсов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40"/>
          <p:cNvSpPr txBox="1"/>
          <p:nvPr/>
        </p:nvSpPr>
        <p:spPr>
          <a:xfrm>
            <a:off x="1674475" y="2546450"/>
            <a:ext cx="23445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Программирование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Инфраструктура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Тестирование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Аналитика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146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0"/>
          <p:cNvSpPr txBox="1"/>
          <p:nvPr/>
        </p:nvSpPr>
        <p:spPr>
          <a:xfrm>
            <a:off x="4700550" y="2546450"/>
            <a:ext cx="32994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 Science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Управление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GameDev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Информационная безопасность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221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0"/>
          <p:cNvSpPr/>
          <p:nvPr/>
        </p:nvSpPr>
        <p:spPr>
          <a:xfrm rot="1484150">
            <a:off x="6314870" y="625988"/>
            <a:ext cx="1710659" cy="553974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9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&gt;170 курсов</a:t>
            </a:r>
            <a:endParaRPr sz="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1869</Words>
  <Application>Microsoft Office PowerPoint</Application>
  <PresentationFormat>Экран (16:9)</PresentationFormat>
  <Paragraphs>335</Paragraphs>
  <Slides>63</Slides>
  <Notes>63</Notes>
  <HiddenSlides>17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63</vt:i4>
      </vt:variant>
    </vt:vector>
  </HeadingPairs>
  <TitlesOfParts>
    <vt:vector size="75" baseType="lpstr">
      <vt:lpstr>Consolas</vt:lpstr>
      <vt:lpstr>Avenir</vt:lpstr>
      <vt:lpstr>Arial</vt:lpstr>
      <vt:lpstr>Roboto Mono</vt:lpstr>
      <vt:lpstr>Times New Roman</vt:lpstr>
      <vt:lpstr>Courier New</vt:lpstr>
      <vt:lpstr>Roboto</vt:lpstr>
      <vt:lpstr>Cascadia Mono</vt:lpstr>
      <vt:lpstr>Roboto Black</vt:lpstr>
      <vt:lpstr>Calibri</vt:lpstr>
      <vt:lpstr>Светлая тема</vt:lpstr>
      <vt:lpstr>Светлая тема</vt:lpstr>
      <vt:lpstr>Linq запросы</vt:lpstr>
      <vt:lpstr>Презентация PowerPoint</vt:lpstr>
      <vt:lpstr>Linq-запросы </vt:lpstr>
      <vt:lpstr>Правила вебинара</vt:lpstr>
      <vt:lpstr>Маршрут вебинара</vt:lpstr>
      <vt:lpstr>Расскажите о себе</vt:lpstr>
      <vt:lpstr>Об ОТУС</vt:lpstr>
      <vt:lpstr>Презентация PowerPoint</vt:lpstr>
      <vt:lpstr>Презентация PowerPoint</vt:lpstr>
      <vt:lpstr>Презентация PowerPoint</vt:lpstr>
      <vt:lpstr>Linq (общие сведения)</vt:lpstr>
      <vt:lpstr>Цели вебинара</vt:lpstr>
      <vt:lpstr>Что такое linq</vt:lpstr>
      <vt:lpstr>Что такое linq</vt:lpstr>
      <vt:lpstr>Из чего состоит linq-запрос</vt:lpstr>
      <vt:lpstr>Отложенное и немедленное выполнение</vt:lpstr>
      <vt:lpstr>Провайдеры данных linq-запросов</vt:lpstr>
      <vt:lpstr>Провайдеры данных, доступные в linq</vt:lpstr>
      <vt:lpstr>Варианты синтаксиса</vt:lpstr>
      <vt:lpstr>Варианты написания запросов</vt:lpstr>
      <vt:lpstr>Декларативный синтаксис</vt:lpstr>
      <vt:lpstr>Fluent-синтаксис</vt:lpstr>
      <vt:lpstr>Плюсы и минусы различных подходов</vt:lpstr>
      <vt:lpstr>Плюсы и минусы различных подходов</vt:lpstr>
      <vt:lpstr>Категории запросов</vt:lpstr>
      <vt:lpstr>Категории запросов</vt:lpstr>
      <vt:lpstr>Декларативный синтаксис</vt:lpstr>
      <vt:lpstr>Ключевые слова</vt:lpstr>
      <vt:lpstr>Правила описания запроса</vt:lpstr>
      <vt:lpstr>Пример запроса</vt:lpstr>
      <vt:lpstr>Метод-синтаксис</vt:lpstr>
      <vt:lpstr>Методы расширения IEnumerable&lt;T&gt;</vt:lpstr>
      <vt:lpstr>Методы расширения IEnumerable&lt;T&gt;</vt:lpstr>
      <vt:lpstr>Синтаксис лямбда-выражений(анонимные функции)</vt:lpstr>
      <vt:lpstr>Презентация PowerPoint</vt:lpstr>
      <vt:lpstr>Презентация PowerPoint</vt:lpstr>
      <vt:lpstr>Презентация PowerPoint</vt:lpstr>
      <vt:lpstr>Операторы linq</vt:lpstr>
      <vt:lpstr>Операторы Linq</vt:lpstr>
      <vt:lpstr>Фильтрация</vt:lpstr>
      <vt:lpstr>Вопросы с собеседований</vt:lpstr>
      <vt:lpstr>Best practice по работе с Event</vt:lpstr>
      <vt:lpstr>Практика</vt:lpstr>
      <vt:lpstr>Решение задач</vt:lpstr>
      <vt:lpstr>Рефлексия</vt:lpstr>
      <vt:lpstr>Отправьте цифры, какие из целей достигнуты</vt:lpstr>
      <vt:lpstr>Вопросы?</vt:lpstr>
      <vt:lpstr>Мы ещё не закончили,  но уже можно заполнить  опрос о занятии    </vt:lpstr>
      <vt:lpstr>Процесс обучения в Отус и знакомство с курсом</vt:lpstr>
      <vt:lpstr>Презентация PowerPoint</vt:lpstr>
      <vt:lpstr>Познакомимся с курсом</vt:lpstr>
      <vt:lpstr>Список материалов для изучения</vt:lpstr>
      <vt:lpstr>C# Developer. Professional</vt:lpstr>
      <vt:lpstr>Следующий открытый урок</vt:lpstr>
      <vt:lpstr>Заполните, пожалуйста, опрос о занятии      Спасибо за внимание!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Инструкции для работы с презентацией</vt:lpstr>
      <vt:lpstr>Как быстро заменить картинку</vt:lpstr>
      <vt:lpstr>Шаблоны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cp:lastModifiedBy>Нилов Павел Геннадьевич</cp:lastModifiedBy>
  <cp:revision>105</cp:revision>
  <dcterms:modified xsi:type="dcterms:W3CDTF">2024-09-27T15:39:16Z</dcterms:modified>
</cp:coreProperties>
</file>